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311760" y="744480"/>
            <a:ext cx="8520120" cy="951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k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AD969208-DD7B-46C3-97A5-5393061E4DDC}" type="slidenum">
              <a:rPr b="0" lang="en-US" sz="1000" spc="-1" strike="noStrike">
                <a:solidFill>
                  <a:srgbClr val="adadad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311760" y="744480"/>
            <a:ext cx="8520120" cy="2052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li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c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it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h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ti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tl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e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x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 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f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o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r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en-US" sz="5200" spc="-1" strike="noStrike">
                <a:solidFill>
                  <a:srgbClr val="000000"/>
                </a:solidFill>
                <a:latin typeface="Arial"/>
              </a:rPr>
              <a:t>t</a:t>
            </a:r>
            <a:endParaRPr b="0" lang="en-US" sz="5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53B5558B-FFC6-41CC-992C-6EC923702786}" type="slidenum">
              <a:rPr b="0" lang="en-US" sz="1000" spc="-1" strike="noStrike">
                <a:solidFill>
                  <a:srgbClr val="595959"/>
                </a:solidFill>
                <a:latin typeface="Arial"/>
                <a:ea typeface="Arial"/>
              </a:rPr>
              <a:t>&lt;number&gt;</a:t>
            </a:fld>
            <a:endParaRPr b="0" lang="en-US" sz="1000" spc="-1" strike="noStrike">
              <a:latin typeface="Times New Roman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4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99;p25" descr=""/>
          <p:cNvPicPr/>
          <p:nvPr/>
        </p:nvPicPr>
        <p:blipFill>
          <a:blip r:embed="rId1"/>
          <a:stretch/>
        </p:blipFill>
        <p:spPr>
          <a:xfrm>
            <a:off x="2977200" y="0"/>
            <a:ext cx="3189240" cy="212688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pic>
        <p:nvPicPr>
          <p:cNvPr id="79" name="Google Shape;100;p25" descr=""/>
          <p:cNvPicPr/>
          <p:nvPr/>
        </p:nvPicPr>
        <p:blipFill>
          <a:blip r:embed="rId2"/>
          <a:stretch/>
        </p:blipFill>
        <p:spPr>
          <a:xfrm>
            <a:off x="0" y="0"/>
            <a:ext cx="2976840" cy="212688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pic>
        <p:nvPicPr>
          <p:cNvPr id="80" name="Google Shape;101;p25" descr=""/>
          <p:cNvPicPr/>
          <p:nvPr/>
        </p:nvPicPr>
        <p:blipFill>
          <a:blip r:embed="rId3"/>
          <a:srcRect l="3835" t="1400" r="1690" b="1408"/>
          <a:stretch/>
        </p:blipFill>
        <p:spPr>
          <a:xfrm>
            <a:off x="6045480" y="34920"/>
            <a:ext cx="3098160" cy="212688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sp>
        <p:nvSpPr>
          <p:cNvPr id="81" name="CustomShape 1"/>
          <p:cNvSpPr/>
          <p:nvPr/>
        </p:nvSpPr>
        <p:spPr>
          <a:xfrm>
            <a:off x="2334240" y="2959560"/>
            <a:ext cx="6741720" cy="51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Playfair Display"/>
                <a:ea typeface="Playfair Display"/>
              </a:rPr>
              <a:t> </a:t>
            </a:r>
            <a:r>
              <a:rPr b="1" lang="en-US" sz="2200" spc="-1" strike="noStrike">
                <a:solidFill>
                  <a:srgbClr val="ffffff"/>
                </a:solidFill>
                <a:latin typeface="Playfair Display"/>
                <a:ea typeface="Playfair Display"/>
              </a:rPr>
              <a:t>Welcome To my Presentation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6235560" y="4083120"/>
            <a:ext cx="2725920" cy="86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EB Garamond"/>
                <a:ea typeface="EB Garamond"/>
              </a:rPr>
              <a:t>Presenter : Mahnaz Ameer</a:t>
            </a:r>
            <a:endParaRPr b="0" lang="en-US" sz="15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ffffff"/>
                </a:solidFill>
                <a:latin typeface="EB Garamond"/>
                <a:ea typeface="EB Garamond"/>
              </a:rPr>
              <a:t>Roll : 063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nodeType="after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" dur="10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0" dur="10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920" y="23760"/>
            <a:ext cx="9143640" cy="411480"/>
          </a:xfrm>
          <a:prstGeom prst="rect">
            <a:avLst/>
          </a:prstGeom>
          <a:solidFill>
            <a:srgbClr val="6aa84f"/>
          </a:solidFill>
          <a:ln w="1908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Functional Dependencies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45" name="CustomShape 2"/>
          <p:cNvSpPr/>
          <p:nvPr/>
        </p:nvSpPr>
        <p:spPr>
          <a:xfrm>
            <a:off x="25200" y="698040"/>
            <a:ext cx="9092880" cy="427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1 .      For Schema Agent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agent_id -&gt; agent_name;     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agent_id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2.       For Schema Passenger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→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nid-&gt;(name,gender,state,city,age,phone_no,profession)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nid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3.       For Schema Train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train_id -&gt; train_name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train_id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4.       For Schema Ticket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ticket_id -&gt; seat_id,train_id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ticket_id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146" name="Google Shape;203;p34" descr=""/>
          <p:cNvPicPr/>
          <p:nvPr/>
        </p:nvPicPr>
        <p:blipFill>
          <a:blip r:embed="rId1"/>
          <a:stretch/>
        </p:blipFill>
        <p:spPr>
          <a:xfrm>
            <a:off x="8530200" y="4689000"/>
            <a:ext cx="508680" cy="338400"/>
          </a:xfrm>
          <a:prstGeom prst="rect">
            <a:avLst/>
          </a:prstGeom>
          <a:ln>
            <a:noFill/>
          </a:ln>
        </p:spPr>
      </p:pic>
      <p:pic>
        <p:nvPicPr>
          <p:cNvPr id="147" name="Google Shape;204;p34" descr=""/>
          <p:cNvPicPr/>
          <p:nvPr/>
        </p:nvPicPr>
        <p:blipFill>
          <a:blip r:embed="rId2"/>
          <a:stretch/>
        </p:blipFill>
        <p:spPr>
          <a:xfrm>
            <a:off x="8632800" y="541440"/>
            <a:ext cx="356040" cy="267120"/>
          </a:xfrm>
          <a:prstGeom prst="rect">
            <a:avLst/>
          </a:prstGeom>
          <a:ln>
            <a:noFill/>
          </a:ln>
        </p:spPr>
      </p:pic>
      <p:sp>
        <p:nvSpPr>
          <p:cNvPr id="148" name="CustomShape 3"/>
          <p:cNvSpPr/>
          <p:nvPr/>
        </p:nvSpPr>
        <p:spPr>
          <a:xfrm>
            <a:off x="480600" y="3719880"/>
            <a:ext cx="16873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2" dur="indefinite" restart="never" nodeType="tmRoot">
          <p:childTnLst>
            <p:seq>
              <p:cTn id="1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7920" y="23760"/>
            <a:ext cx="9143640" cy="411480"/>
          </a:xfrm>
          <a:prstGeom prst="rect">
            <a:avLst/>
          </a:prstGeom>
          <a:solidFill>
            <a:srgbClr val="6aa84f"/>
          </a:solidFill>
          <a:ln w="19080">
            <a:solidFill>
              <a:srgbClr val="cccccc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Functional dependencies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0" name="CustomShape 2"/>
          <p:cNvSpPr/>
          <p:nvPr/>
        </p:nvSpPr>
        <p:spPr>
          <a:xfrm>
            <a:off x="25200" y="698040"/>
            <a:ext cx="9092880" cy="394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5 .      For Schema Station</a:t>
            </a: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station_id -&gt; Stadium_name;    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Stadium_id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6.       For Schema Booking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→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Serial_no -&gt; (ticket_id,nid,agent_id,Status,fare,date)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→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ticket_id -&gt; (serial_no,nid,agent_id,Status,fare,date)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→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nid -&gt; (ticket_id,Serial_no,agent_id,Status,fare,date)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→</a:t>
            </a: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agent_id -&gt; (ticket_id,serial_no,agent_id,Status,fare,date) ;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→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Serial_no,ticket_id,nid,agent_id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are  super keys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7.       For Schema Is_scheduled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→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train_id,arrival_time,date -&gt; station_id,departure_time ; </a:t>
            </a: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15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        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This is in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BCNF 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because </a:t>
            </a:r>
            <a:r>
              <a:rPr b="1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(train_id,arrival_time,date)</a:t>
            </a:r>
            <a:r>
              <a:rPr b="0" lang="en-US" sz="1150" spc="-1" strike="noStrike">
                <a:solidFill>
                  <a:srgbClr val="000000"/>
                </a:solidFill>
                <a:latin typeface="Arial"/>
                <a:ea typeface="Arial"/>
              </a:rPr>
              <a:t> is a super key</a:t>
            </a:r>
            <a:endParaRPr b="0" lang="en-US" sz="1150" spc="-1" strike="noStrike">
              <a:latin typeface="Arial"/>
            </a:endParaRPr>
          </a:p>
        </p:txBody>
      </p:sp>
      <p:pic>
        <p:nvPicPr>
          <p:cNvPr id="151" name="Google Shape;212;p35" descr=""/>
          <p:cNvPicPr/>
          <p:nvPr/>
        </p:nvPicPr>
        <p:blipFill>
          <a:blip r:embed="rId1"/>
          <a:stretch/>
        </p:blipFill>
        <p:spPr>
          <a:xfrm>
            <a:off x="8530200" y="4689000"/>
            <a:ext cx="508680" cy="338400"/>
          </a:xfrm>
          <a:prstGeom prst="rect">
            <a:avLst/>
          </a:prstGeom>
          <a:ln>
            <a:noFill/>
          </a:ln>
        </p:spPr>
      </p:pic>
      <p:pic>
        <p:nvPicPr>
          <p:cNvPr id="152" name="Google Shape;213;p35" descr=""/>
          <p:cNvPicPr/>
          <p:nvPr/>
        </p:nvPicPr>
        <p:blipFill>
          <a:blip r:embed="rId2"/>
          <a:stretch/>
        </p:blipFill>
        <p:spPr>
          <a:xfrm>
            <a:off x="8632800" y="541440"/>
            <a:ext cx="356040" cy="267120"/>
          </a:xfrm>
          <a:prstGeom prst="rect">
            <a:avLst/>
          </a:prstGeom>
          <a:ln>
            <a:noFill/>
          </a:ln>
        </p:spPr>
      </p:pic>
    </p:spTree>
  </p:cSld>
  <p:transition spd="slow">
    <p:push dir="l"/>
  </p:transition>
  <p:timing>
    <p:tnLst>
      <p:par>
        <p:cTn id="154" dur="indefinite" restart="never" nodeType="tmRoot">
          <p:childTnLst>
            <p:seq>
              <p:cTn id="1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640800" y="2389680"/>
            <a:ext cx="741420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All of the above relation are in BCNF. Since, the LHS is a super key and there is no other non-trivial functional dependencies where the LHS is not a super key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154" name="Google Shape;219;p36" descr=""/>
          <p:cNvPicPr/>
          <p:nvPr/>
        </p:nvPicPr>
        <p:blipFill>
          <a:blip r:embed="rId1"/>
          <a:stretch/>
        </p:blipFill>
        <p:spPr>
          <a:xfrm>
            <a:off x="5015880" y="32040"/>
            <a:ext cx="2857320" cy="1599840"/>
          </a:xfrm>
          <a:prstGeom prst="rect">
            <a:avLst/>
          </a:prstGeom>
          <a:ln>
            <a:noFill/>
          </a:ln>
        </p:spPr>
      </p:pic>
      <p:pic>
        <p:nvPicPr>
          <p:cNvPr id="155" name="Google Shape;220;p36" descr=""/>
          <p:cNvPicPr/>
          <p:nvPr/>
        </p:nvPicPr>
        <p:blipFill>
          <a:blip r:embed="rId2"/>
          <a:stretch/>
        </p:blipFill>
        <p:spPr>
          <a:xfrm>
            <a:off x="183960" y="4162320"/>
            <a:ext cx="836280" cy="836280"/>
          </a:xfrm>
          <a:prstGeom prst="rect">
            <a:avLst/>
          </a:prstGeom>
          <a:ln>
            <a:noFill/>
          </a:ln>
        </p:spPr>
      </p:pic>
    </p:spTree>
  </p:cSld>
  <p:transition spd="slow">
    <p:fade thruBlk="true"/>
  </p:transition>
  <p:timing>
    <p:tnLst>
      <p:par>
        <p:cTn id="156" dur="indefinite" restart="never" nodeType="tmRoot">
          <p:childTnLst>
            <p:seq>
              <p:cTn id="1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213480" y="459000"/>
            <a:ext cx="4779360" cy="46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"/>
          <p:cNvSpPr/>
          <p:nvPr/>
        </p:nvSpPr>
        <p:spPr>
          <a:xfrm>
            <a:off x="213480" y="1780560"/>
            <a:ext cx="6591240" cy="166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0680">
              <a:lnSpc>
                <a:spcPct val="150000"/>
              </a:lnSpc>
              <a:buClr>
                <a:srgbClr val="000000"/>
              </a:buClr>
              <a:buFont typeface="Open Sans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Open Sans"/>
                <a:ea typeface="Open Sans"/>
              </a:rPr>
              <a:t>Designed a good database model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0000"/>
              </a:buClr>
              <a:buFont typeface="Open Sans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Open Sans"/>
                <a:ea typeface="Open Sans"/>
              </a:rPr>
              <a:t>Can create and manage tables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Can use different queries to retrieve data from interconnected tables/schemas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Able to reduce data redundancy by normalizing the schemas</a:t>
            </a:r>
            <a:endParaRPr b="0" lang="en-US" sz="1300" spc="-1" strike="noStrike">
              <a:latin typeface="Arial"/>
            </a:endParaRPr>
          </a:p>
          <a:p>
            <a:pPr marL="457200" indent="-310680">
              <a:lnSpc>
                <a:spcPct val="15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Arial"/>
              </a:rPr>
              <a:t>Capable of forming first-rate database design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158" name="Google Shape;227;p37" descr=""/>
          <p:cNvPicPr/>
          <p:nvPr/>
        </p:nvPicPr>
        <p:blipFill>
          <a:blip r:embed="rId1"/>
          <a:stretch/>
        </p:blipFill>
        <p:spPr>
          <a:xfrm>
            <a:off x="3895200" y="0"/>
            <a:ext cx="2980800" cy="1533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8" dur="indefinite" restart="never" nodeType="tmRoot">
          <p:childTnLst>
            <p:seq>
              <p:cTn id="1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232;p38" descr=""/>
          <p:cNvPicPr/>
          <p:nvPr/>
        </p:nvPicPr>
        <p:blipFill>
          <a:blip r:embed="rId1"/>
          <a:stretch/>
        </p:blipFill>
        <p:spPr>
          <a:xfrm>
            <a:off x="152280" y="152280"/>
            <a:ext cx="8601840" cy="4838400"/>
          </a:xfrm>
          <a:prstGeom prst="rect">
            <a:avLst/>
          </a:prstGeom>
          <a:ln>
            <a:noFill/>
          </a:ln>
        </p:spPr>
      </p:pic>
      <p:sp>
        <p:nvSpPr>
          <p:cNvPr id="160" name="CustomShape 1"/>
          <p:cNvSpPr/>
          <p:nvPr/>
        </p:nvSpPr>
        <p:spPr>
          <a:xfrm>
            <a:off x="3479760" y="723600"/>
            <a:ext cx="273420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000000"/>
                </a:solidFill>
                <a:latin typeface="Pacifico"/>
                <a:ea typeface="Pacifico"/>
              </a:rPr>
              <a:t>Thank you !</a:t>
            </a:r>
            <a:endParaRPr b="0" lang="en-US" sz="2300" spc="-1" strike="noStrike">
              <a:latin typeface="Arial"/>
            </a:endParaRPr>
          </a:p>
        </p:txBody>
      </p:sp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60" dur="indefinite" restart="never" nodeType="tmRoot">
          <p:childTnLst>
            <p:seq>
              <p:cTn id="1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238;p39" descr=""/>
          <p:cNvPicPr/>
          <p:nvPr/>
        </p:nvPicPr>
        <p:blipFill>
          <a:blip r:embed="rId1"/>
          <a:stretch/>
        </p:blipFill>
        <p:spPr>
          <a:xfrm>
            <a:off x="1394640" y="0"/>
            <a:ext cx="6451200" cy="483840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162" dur="indefinite" restart="never" nodeType="tmRoot">
          <p:childTnLst>
            <p:seq>
              <p:cTn id="1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CustomShape 1"/>
          <p:cNvSpPr/>
          <p:nvPr/>
        </p:nvSpPr>
        <p:spPr>
          <a:xfrm>
            <a:off x="3148560" y="255960"/>
            <a:ext cx="522000" cy="268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Agent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3" name="CustomShape 2"/>
          <p:cNvSpPr/>
          <p:nvPr/>
        </p:nvSpPr>
        <p:spPr>
          <a:xfrm>
            <a:off x="332280" y="3605400"/>
            <a:ext cx="88596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Passenger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4" name="CustomShape 3"/>
          <p:cNvSpPr/>
          <p:nvPr/>
        </p:nvSpPr>
        <p:spPr>
          <a:xfrm>
            <a:off x="3064680" y="3578400"/>
            <a:ext cx="6901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Booking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5" name="CustomShape 4"/>
          <p:cNvSpPr/>
          <p:nvPr/>
        </p:nvSpPr>
        <p:spPr>
          <a:xfrm>
            <a:off x="5907960" y="827640"/>
            <a:ext cx="565200" cy="268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Train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6" name="CustomShape 5"/>
          <p:cNvSpPr/>
          <p:nvPr/>
        </p:nvSpPr>
        <p:spPr>
          <a:xfrm>
            <a:off x="7998480" y="3578400"/>
            <a:ext cx="6901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Station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7" name="CustomShape 6"/>
          <p:cNvSpPr/>
          <p:nvPr/>
        </p:nvSpPr>
        <p:spPr>
          <a:xfrm>
            <a:off x="5882400" y="3578400"/>
            <a:ext cx="6163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Ticket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8" name="CustomShape 7"/>
          <p:cNvSpPr/>
          <p:nvPr/>
        </p:nvSpPr>
        <p:spPr>
          <a:xfrm>
            <a:off x="2705040" y="525240"/>
            <a:ext cx="1194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Agent_id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Agent_name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69" name="CustomShape 8"/>
          <p:cNvSpPr/>
          <p:nvPr/>
        </p:nvSpPr>
        <p:spPr>
          <a:xfrm>
            <a:off x="5452200" y="1096560"/>
            <a:ext cx="1566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Train_id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Train_name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70" name="CustomShape 9"/>
          <p:cNvSpPr/>
          <p:nvPr/>
        </p:nvSpPr>
        <p:spPr>
          <a:xfrm>
            <a:off x="7608960" y="3911040"/>
            <a:ext cx="1512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Station_id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Station_name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71" name="CustomShape 10"/>
          <p:cNvSpPr/>
          <p:nvPr/>
        </p:nvSpPr>
        <p:spPr>
          <a:xfrm>
            <a:off x="5593320" y="3911040"/>
            <a:ext cx="1194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Ticket_id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seat_id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72" name="CustomShape 11"/>
          <p:cNvSpPr/>
          <p:nvPr/>
        </p:nvSpPr>
        <p:spPr>
          <a:xfrm>
            <a:off x="2827080" y="3911040"/>
            <a:ext cx="127332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Serail_no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Booking_status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Fare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Date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73" name="CustomShape 12"/>
          <p:cNvSpPr/>
          <p:nvPr/>
        </p:nvSpPr>
        <p:spPr>
          <a:xfrm>
            <a:off x="223920" y="4016880"/>
            <a:ext cx="119448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NId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Name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Age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Gender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State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City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Phone_no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Profession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74" name="CustomShape 13"/>
          <p:cNvSpPr/>
          <p:nvPr/>
        </p:nvSpPr>
        <p:spPr>
          <a:xfrm>
            <a:off x="2919600" y="19638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Books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5" name="CustomShape 14"/>
          <p:cNvSpPr/>
          <p:nvPr/>
        </p:nvSpPr>
        <p:spPr>
          <a:xfrm>
            <a:off x="7724160" y="827640"/>
            <a:ext cx="1326240" cy="268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Is_Scheduled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76" name="CustomShape 15"/>
          <p:cNvSpPr/>
          <p:nvPr/>
        </p:nvSpPr>
        <p:spPr>
          <a:xfrm>
            <a:off x="1769040" y="3592080"/>
            <a:ext cx="8233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Gets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7" name="CustomShape 16"/>
          <p:cNvSpPr/>
          <p:nvPr/>
        </p:nvSpPr>
        <p:spPr>
          <a:xfrm>
            <a:off x="5700600" y="19638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Has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8" name="CustomShape 17"/>
          <p:cNvSpPr/>
          <p:nvPr/>
        </p:nvSpPr>
        <p:spPr>
          <a:xfrm>
            <a:off x="4471560" y="35784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Has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79" name="CustomShape 18"/>
          <p:cNvSpPr/>
          <p:nvPr/>
        </p:nvSpPr>
        <p:spPr>
          <a:xfrm>
            <a:off x="3409560" y="2296080"/>
            <a:ext cx="360" cy="12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19"/>
          <p:cNvSpPr/>
          <p:nvPr/>
        </p:nvSpPr>
        <p:spPr>
          <a:xfrm flipH="1" rot="10800000">
            <a:off x="3063960" y="3758040"/>
            <a:ext cx="4712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20"/>
          <p:cNvSpPr/>
          <p:nvPr/>
        </p:nvSpPr>
        <p:spPr>
          <a:xfrm>
            <a:off x="6190560" y="2296080"/>
            <a:ext cx="360" cy="12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CustomShape 21"/>
          <p:cNvSpPr/>
          <p:nvPr/>
        </p:nvSpPr>
        <p:spPr>
          <a:xfrm>
            <a:off x="6473520" y="961920"/>
            <a:ext cx="12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3" name="CustomShape 22"/>
          <p:cNvSpPr/>
          <p:nvPr/>
        </p:nvSpPr>
        <p:spPr>
          <a:xfrm flipH="1" rot="10800000">
            <a:off x="8387640" y="3578400"/>
            <a:ext cx="43920" cy="248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3"/>
          <p:cNvSpPr/>
          <p:nvPr/>
        </p:nvSpPr>
        <p:spPr>
          <a:xfrm flipH="1">
            <a:off x="1217520" y="3758040"/>
            <a:ext cx="5504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24"/>
          <p:cNvSpPr/>
          <p:nvPr/>
        </p:nvSpPr>
        <p:spPr>
          <a:xfrm rot="10800000">
            <a:off x="4471560" y="3744720"/>
            <a:ext cx="71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25"/>
          <p:cNvSpPr/>
          <p:nvPr/>
        </p:nvSpPr>
        <p:spPr>
          <a:xfrm>
            <a:off x="5452200" y="3744720"/>
            <a:ext cx="42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26"/>
          <p:cNvSpPr/>
          <p:nvPr/>
        </p:nvSpPr>
        <p:spPr>
          <a:xfrm>
            <a:off x="2936160" y="567720"/>
            <a:ext cx="963720" cy="43020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8" name="CustomShape 27"/>
          <p:cNvSpPr/>
          <p:nvPr/>
        </p:nvSpPr>
        <p:spPr>
          <a:xfrm>
            <a:off x="5700600" y="1096560"/>
            <a:ext cx="9799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28"/>
          <p:cNvSpPr/>
          <p:nvPr/>
        </p:nvSpPr>
        <p:spPr>
          <a:xfrm flipH="1" rot="10800000">
            <a:off x="3418200" y="1963800"/>
            <a:ext cx="7920" cy="96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9"/>
          <p:cNvSpPr/>
          <p:nvPr/>
        </p:nvSpPr>
        <p:spPr>
          <a:xfrm>
            <a:off x="5747760" y="1115280"/>
            <a:ext cx="88596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1" name="CustomShape 30"/>
          <p:cNvSpPr/>
          <p:nvPr/>
        </p:nvSpPr>
        <p:spPr>
          <a:xfrm rot="10800000">
            <a:off x="6190560" y="1963800"/>
            <a:ext cx="36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CustomShape 31"/>
          <p:cNvSpPr/>
          <p:nvPr/>
        </p:nvSpPr>
        <p:spPr>
          <a:xfrm>
            <a:off x="412200" y="4000680"/>
            <a:ext cx="9799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3" name="CustomShape 32"/>
          <p:cNvSpPr/>
          <p:nvPr/>
        </p:nvSpPr>
        <p:spPr>
          <a:xfrm>
            <a:off x="307800" y="3937680"/>
            <a:ext cx="1026720" cy="104652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4" name="CustomShape 33"/>
          <p:cNvSpPr/>
          <p:nvPr/>
        </p:nvSpPr>
        <p:spPr>
          <a:xfrm>
            <a:off x="28800" y="1157400"/>
            <a:ext cx="41666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5" name="CustomShape 34"/>
          <p:cNvSpPr/>
          <p:nvPr/>
        </p:nvSpPr>
        <p:spPr>
          <a:xfrm>
            <a:off x="3009600" y="3899160"/>
            <a:ext cx="979920" cy="58212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6" name="CustomShape 35"/>
          <p:cNvSpPr/>
          <p:nvPr/>
        </p:nvSpPr>
        <p:spPr>
          <a:xfrm>
            <a:off x="5808960" y="3935520"/>
            <a:ext cx="78084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97" name="CustomShape 36"/>
          <p:cNvSpPr/>
          <p:nvPr/>
        </p:nvSpPr>
        <p:spPr>
          <a:xfrm>
            <a:off x="7870680" y="3899160"/>
            <a:ext cx="88596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98" name="Google Shape;279;p40" descr=""/>
          <p:cNvPicPr/>
          <p:nvPr/>
        </p:nvPicPr>
        <p:blipFill>
          <a:blip r:embed="rId1"/>
          <a:stretch/>
        </p:blipFill>
        <p:spPr>
          <a:xfrm>
            <a:off x="71280" y="91800"/>
            <a:ext cx="2800800" cy="2266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4" dur="indefinite" restart="never" nodeType="tmRoot">
          <p:childTnLst>
            <p:seq>
              <p:cTn id="1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0" y="0"/>
            <a:ext cx="9143640" cy="365760"/>
          </a:xfrm>
          <a:prstGeom prst="rect">
            <a:avLst/>
          </a:prstGeom>
          <a:solidFill>
            <a:srgbClr val="3d85c6"/>
          </a:solidFill>
          <a:ln w="1908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Arial"/>
              </a:rPr>
              <a:t>Entity Relationship (ER) Diagram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200" name="Google Shape;285;p41" descr=""/>
          <p:cNvPicPr/>
          <p:nvPr/>
        </p:nvPicPr>
        <p:blipFill>
          <a:blip r:embed="rId1"/>
          <a:stretch/>
        </p:blipFill>
        <p:spPr>
          <a:xfrm>
            <a:off x="366120" y="521640"/>
            <a:ext cx="8136000" cy="446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6" dur="indefinite" restart="never" nodeType="tmRoot">
          <p:childTnLst>
            <p:seq>
              <p:cTn id="1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108;p26" descr=""/>
          <p:cNvPicPr/>
          <p:nvPr/>
        </p:nvPicPr>
        <p:blipFill>
          <a:blip r:embed="rId1"/>
          <a:srcRect l="4762" t="5253" r="-3525" b="0"/>
          <a:stretch/>
        </p:blipFill>
        <p:spPr>
          <a:xfrm>
            <a:off x="39600" y="0"/>
            <a:ext cx="3167640" cy="222336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pic>
        <p:nvPicPr>
          <p:cNvPr id="84" name="Google Shape;109;p26" descr=""/>
          <p:cNvPicPr/>
          <p:nvPr/>
        </p:nvPicPr>
        <p:blipFill>
          <a:blip r:embed="rId2"/>
          <a:srcRect l="3893" t="0" r="0" b="14396"/>
          <a:stretch/>
        </p:blipFill>
        <p:spPr>
          <a:xfrm>
            <a:off x="5834160" y="0"/>
            <a:ext cx="3309480" cy="222336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pic>
        <p:nvPicPr>
          <p:cNvPr id="85" name="Google Shape;110;p26" descr=""/>
          <p:cNvPicPr/>
          <p:nvPr/>
        </p:nvPicPr>
        <p:blipFill>
          <a:blip r:embed="rId3"/>
          <a:srcRect l="1067" t="0" r="0" b="9682"/>
          <a:stretch/>
        </p:blipFill>
        <p:spPr>
          <a:xfrm>
            <a:off x="2580840" y="0"/>
            <a:ext cx="3252960" cy="2223360"/>
          </a:xfrm>
          <a:prstGeom prst="rect">
            <a:avLst/>
          </a:prstGeom>
          <a:ln>
            <a:noFill/>
          </a:ln>
          <a:effectLst>
            <a:outerShdw algn="bl" blurRad="57150" dir="5400000" dist="19050" rotWithShape="0">
              <a:srgbClr val="000000">
                <a:alpha val="50000"/>
              </a:srgbClr>
            </a:outerShdw>
            <a:reflection algn="bl" blurRad="0" dir="5400000" dist="38100" endA="0" endPos="30000" fadeDir="5400012" kx="0" ky="0" rotWithShape="0" stPos="0" sy="-100000"/>
          </a:effectLst>
        </p:spPr>
      </p:pic>
      <p:sp>
        <p:nvSpPr>
          <p:cNvPr id="86" name="CustomShape 1"/>
          <p:cNvSpPr/>
          <p:nvPr/>
        </p:nvSpPr>
        <p:spPr>
          <a:xfrm>
            <a:off x="439560" y="3522240"/>
            <a:ext cx="8326440" cy="5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990000"/>
                </a:solidFill>
                <a:latin typeface="Calibri"/>
                <a:ea typeface="Arial"/>
              </a:rPr>
              <a:t>Railway Management System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10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nodeType="with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10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10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116;p27" descr=""/>
          <p:cNvPicPr/>
          <p:nvPr/>
        </p:nvPicPr>
        <p:blipFill>
          <a:blip r:embed="rId1"/>
          <a:stretch/>
        </p:blipFill>
        <p:spPr>
          <a:xfrm>
            <a:off x="1614240" y="1092600"/>
            <a:ext cx="6048000" cy="3742920"/>
          </a:xfrm>
          <a:prstGeom prst="rect">
            <a:avLst/>
          </a:prstGeom>
          <a:ln>
            <a:noFill/>
          </a:ln>
        </p:spPr>
      </p:pic>
      <p:sp>
        <p:nvSpPr>
          <p:cNvPr id="88" name="CustomShape 1"/>
          <p:cNvSpPr/>
          <p:nvPr/>
        </p:nvSpPr>
        <p:spPr>
          <a:xfrm>
            <a:off x="1935720" y="347760"/>
            <a:ext cx="7126200" cy="53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2300" spc="-1" strike="noStrike">
                <a:solidFill>
                  <a:srgbClr val="000000"/>
                </a:solidFill>
                <a:latin typeface="Calibri"/>
                <a:ea typeface="Calibri"/>
              </a:rPr>
              <a:t>                      </a:t>
            </a:r>
            <a:r>
              <a:rPr b="1" lang="en-US" sz="2300" spc="-1" strike="noStrike">
                <a:solidFill>
                  <a:srgbClr val="000000"/>
                </a:solidFill>
                <a:latin typeface="Calibri"/>
                <a:ea typeface="Calibri"/>
              </a:rPr>
              <a:t>Why I Chose  This Topic?</a:t>
            </a:r>
            <a:endParaRPr b="0" lang="en-US" sz="2300" spc="-1" strike="noStrike">
              <a:latin typeface="Arial"/>
            </a:endParaRPr>
          </a:p>
        </p:txBody>
      </p:sp>
    </p:spTree>
  </p:cSld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afterEffect" fill="hold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nodeType="afterEffect" fill="hold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4" dur="1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122;p28" descr=""/>
          <p:cNvPicPr/>
          <p:nvPr/>
        </p:nvPicPr>
        <p:blipFill>
          <a:blip r:embed="rId1"/>
          <a:stretch/>
        </p:blipFill>
        <p:spPr>
          <a:xfrm>
            <a:off x="666000" y="97200"/>
            <a:ext cx="3390480" cy="135216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666000" y="1896120"/>
            <a:ext cx="7321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Reduce the manual errors involved in booking and cancellation of tickets.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666000" y="2433600"/>
            <a:ext cx="75823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Many loopholes that exist in the manual maintenance of the records can be removed.</a:t>
            </a:r>
            <a:endParaRPr b="0" lang="en-US" sz="1400" spc="-1" strike="noStrike">
              <a:latin typeface="Arial"/>
            </a:endParaRPr>
          </a:p>
        </p:txBody>
      </p:sp>
    </p:spTree>
  </p:cSld>
  <p:transition spd="slow">
    <p:push dir="r"/>
  </p:transition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nodeType="after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18680" y="2322720"/>
            <a:ext cx="8430120" cy="188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Maintaining the records of booking and traveling details.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The record of booking contains all the bookings that took place so far.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In the scheduled section, arrival and departure details of any train.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It also retrieves data of passengers and makes it available for railway authority whenever required.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pic>
        <p:nvPicPr>
          <p:cNvPr id="93" name="Google Shape;130;p29" descr=""/>
          <p:cNvPicPr/>
          <p:nvPr/>
        </p:nvPicPr>
        <p:blipFill>
          <a:blip r:embed="rId1"/>
          <a:stretch/>
        </p:blipFill>
        <p:spPr>
          <a:xfrm>
            <a:off x="1933200" y="171720"/>
            <a:ext cx="3279600" cy="1637280"/>
          </a:xfrm>
          <a:prstGeom prst="rect">
            <a:avLst/>
          </a:prstGeom>
          <a:ln>
            <a:noFill/>
          </a:ln>
        </p:spPr>
      </p:pic>
    </p:spTree>
  </p:cSld>
  <p:transition spd="slow">
    <p:push dir="l"/>
  </p:transition>
  <p:timing>
    <p:tnLst>
      <p:par>
        <p:cTn id="58" dur="indefinite" restart="never" nodeType="tmRoot">
          <p:childTnLst>
            <p:seq>
              <p:cTn id="59" dur="indefinite" nodeType="mainSeq">
                <p:childTnLst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4" dur="12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1200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4" dur="1200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9" dur="1200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4" dur="1200"/>
                                        <p:tgtEl>
                                          <p:spTgt spid="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9" dur="1200"/>
                                        <p:tgtEl>
                                          <p:spTgt spid="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4" dur="1200"/>
                                        <p:tgtEl>
                                          <p:spTgt spid="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9" dur="1200"/>
                                        <p:tgtEl>
                                          <p:spTgt spid="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3148560" y="255960"/>
            <a:ext cx="522000" cy="268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Agent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332280" y="3605400"/>
            <a:ext cx="88596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Passenger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6" name="CustomShape 3"/>
          <p:cNvSpPr/>
          <p:nvPr/>
        </p:nvSpPr>
        <p:spPr>
          <a:xfrm>
            <a:off x="3064680" y="3578400"/>
            <a:ext cx="6901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Booking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7" name="CustomShape 4"/>
          <p:cNvSpPr/>
          <p:nvPr/>
        </p:nvSpPr>
        <p:spPr>
          <a:xfrm>
            <a:off x="5907960" y="827640"/>
            <a:ext cx="565200" cy="268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Train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8" name="CustomShape 5"/>
          <p:cNvSpPr/>
          <p:nvPr/>
        </p:nvSpPr>
        <p:spPr>
          <a:xfrm>
            <a:off x="7998480" y="3578400"/>
            <a:ext cx="6901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Station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99" name="CustomShape 6"/>
          <p:cNvSpPr/>
          <p:nvPr/>
        </p:nvSpPr>
        <p:spPr>
          <a:xfrm>
            <a:off x="5882400" y="3578400"/>
            <a:ext cx="616320" cy="331920"/>
          </a:xfrm>
          <a:prstGeom prst="rect">
            <a:avLst/>
          </a:prstGeom>
          <a:solidFill>
            <a:srgbClr val="ffd966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latin typeface="Arial"/>
                <a:ea typeface="Arial"/>
              </a:rPr>
              <a:t>Ticket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00" name="CustomShape 7"/>
          <p:cNvSpPr/>
          <p:nvPr/>
        </p:nvSpPr>
        <p:spPr>
          <a:xfrm>
            <a:off x="2705040" y="525240"/>
            <a:ext cx="1194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Agent_id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Agent_name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01" name="CustomShape 8"/>
          <p:cNvSpPr/>
          <p:nvPr/>
        </p:nvSpPr>
        <p:spPr>
          <a:xfrm>
            <a:off x="5452200" y="1096560"/>
            <a:ext cx="1566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Train_id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Train_name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02" name="CustomShape 9"/>
          <p:cNvSpPr/>
          <p:nvPr/>
        </p:nvSpPr>
        <p:spPr>
          <a:xfrm>
            <a:off x="7608960" y="3911040"/>
            <a:ext cx="151272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Station_id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Station_name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03" name="CustomShape 10"/>
          <p:cNvSpPr/>
          <p:nvPr/>
        </p:nvSpPr>
        <p:spPr>
          <a:xfrm>
            <a:off x="5593320" y="3911040"/>
            <a:ext cx="1194480" cy="396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Ticket_id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seat_id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04" name="CustomShape 11"/>
          <p:cNvSpPr/>
          <p:nvPr/>
        </p:nvSpPr>
        <p:spPr>
          <a:xfrm>
            <a:off x="2827080" y="3911040"/>
            <a:ext cx="127332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Serail_no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212121"/>
                </a:solidFill>
                <a:latin typeface="Arial"/>
                <a:ea typeface="Arial"/>
              </a:rPr>
              <a:t>Agent_id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212121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212121"/>
                </a:solidFill>
                <a:latin typeface="Arial"/>
                <a:ea typeface="Arial"/>
              </a:rPr>
              <a:t>Nid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212121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212121"/>
                </a:solidFill>
                <a:latin typeface="Arial"/>
                <a:ea typeface="Arial"/>
              </a:rPr>
              <a:t>Ticket 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Booking_status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Fare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Date</a:t>
            </a:r>
            <a:endParaRPr b="0" lang="en-US" sz="7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700" spc="-1" strike="noStrike">
              <a:latin typeface="Arial"/>
            </a:endParaRPr>
          </a:p>
        </p:txBody>
      </p:sp>
      <p:sp>
        <p:nvSpPr>
          <p:cNvPr id="105" name="CustomShape 12"/>
          <p:cNvSpPr/>
          <p:nvPr/>
        </p:nvSpPr>
        <p:spPr>
          <a:xfrm>
            <a:off x="223920" y="4016880"/>
            <a:ext cx="1194480" cy="103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272520">
              <a:lnSpc>
                <a:spcPct val="100000"/>
              </a:lnSpc>
              <a:buClr>
                <a:srgbClr val="99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990000"/>
                </a:solidFill>
                <a:latin typeface="Arial"/>
                <a:ea typeface="Arial"/>
              </a:rPr>
              <a:t>NId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Name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Age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Gender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State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City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Phone_no</a:t>
            </a:r>
            <a:endParaRPr b="0" lang="en-US" sz="700" spc="-1" strike="noStrike">
              <a:latin typeface="Arial"/>
            </a:endParaRPr>
          </a:p>
          <a:p>
            <a:pPr marL="457200" indent="-27252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700" spc="-1" strike="noStrike">
                <a:solidFill>
                  <a:srgbClr val="000000"/>
                </a:solidFill>
                <a:latin typeface="Arial"/>
                <a:ea typeface="Arial"/>
              </a:rPr>
              <a:t>Profession</a:t>
            </a:r>
            <a:endParaRPr b="0" lang="en-US" sz="700" spc="-1" strike="noStrike">
              <a:latin typeface="Arial"/>
            </a:endParaRPr>
          </a:p>
        </p:txBody>
      </p:sp>
      <p:sp>
        <p:nvSpPr>
          <p:cNvPr id="106" name="CustomShape 13"/>
          <p:cNvSpPr/>
          <p:nvPr/>
        </p:nvSpPr>
        <p:spPr>
          <a:xfrm>
            <a:off x="2919600" y="19638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Books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7" name="CustomShape 14"/>
          <p:cNvSpPr/>
          <p:nvPr/>
        </p:nvSpPr>
        <p:spPr>
          <a:xfrm>
            <a:off x="7724160" y="827640"/>
            <a:ext cx="1326240" cy="268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Arial"/>
              </a:rPr>
              <a:t>Is_Scheduled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108" name="CustomShape 15"/>
          <p:cNvSpPr/>
          <p:nvPr/>
        </p:nvSpPr>
        <p:spPr>
          <a:xfrm>
            <a:off x="1769040" y="3592080"/>
            <a:ext cx="8233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Gets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09" name="CustomShape 16"/>
          <p:cNvSpPr/>
          <p:nvPr/>
        </p:nvSpPr>
        <p:spPr>
          <a:xfrm>
            <a:off x="5700600" y="19638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Has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0" name="CustomShape 17"/>
          <p:cNvSpPr/>
          <p:nvPr/>
        </p:nvSpPr>
        <p:spPr>
          <a:xfrm>
            <a:off x="4471560" y="3578400"/>
            <a:ext cx="979920" cy="331920"/>
          </a:xfrm>
          <a:prstGeom prst="diamond">
            <a:avLst/>
          </a:prstGeom>
          <a:solidFill>
            <a:srgbClr val="9fc5e8"/>
          </a:solidFill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 anchor="ctr"/>
          <a:p>
            <a:pPr>
              <a:lnSpc>
                <a:spcPct val="100000"/>
              </a:lnSpc>
            </a:pPr>
            <a:r>
              <a:rPr b="0" lang="en-US" sz="800" spc="-1" strike="noStrike">
                <a:solidFill>
                  <a:srgbClr val="000000"/>
                </a:solidFill>
                <a:latin typeface="Arial"/>
                <a:ea typeface="Arial"/>
              </a:rPr>
              <a:t>Has</a:t>
            </a:r>
            <a:endParaRPr b="0" lang="en-US" sz="800" spc="-1" strike="noStrike">
              <a:latin typeface="Arial"/>
            </a:endParaRPr>
          </a:p>
        </p:txBody>
      </p:sp>
      <p:sp>
        <p:nvSpPr>
          <p:cNvPr id="111" name="CustomShape 18"/>
          <p:cNvSpPr/>
          <p:nvPr/>
        </p:nvSpPr>
        <p:spPr>
          <a:xfrm>
            <a:off x="3409560" y="2296080"/>
            <a:ext cx="360" cy="12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19"/>
          <p:cNvSpPr/>
          <p:nvPr/>
        </p:nvSpPr>
        <p:spPr>
          <a:xfrm flipH="1" rot="10800000">
            <a:off x="3063960" y="3758040"/>
            <a:ext cx="4712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3" name="CustomShape 20"/>
          <p:cNvSpPr/>
          <p:nvPr/>
        </p:nvSpPr>
        <p:spPr>
          <a:xfrm>
            <a:off x="6190560" y="2296080"/>
            <a:ext cx="360" cy="1281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4" name="CustomShape 21"/>
          <p:cNvSpPr/>
          <p:nvPr/>
        </p:nvSpPr>
        <p:spPr>
          <a:xfrm>
            <a:off x="6473520" y="961920"/>
            <a:ext cx="1250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5" name="CustomShape 22"/>
          <p:cNvSpPr/>
          <p:nvPr/>
        </p:nvSpPr>
        <p:spPr>
          <a:xfrm flipH="1" rot="10800000">
            <a:off x="8387640" y="3578400"/>
            <a:ext cx="43920" cy="248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16" name="CustomShape 23"/>
          <p:cNvSpPr/>
          <p:nvPr/>
        </p:nvSpPr>
        <p:spPr>
          <a:xfrm flipH="1">
            <a:off x="1217520" y="3758040"/>
            <a:ext cx="550440" cy="13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4"/>
          <p:cNvSpPr/>
          <p:nvPr/>
        </p:nvSpPr>
        <p:spPr>
          <a:xfrm rot="10800000">
            <a:off x="4471560" y="3744720"/>
            <a:ext cx="7167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5"/>
          <p:cNvSpPr/>
          <p:nvPr/>
        </p:nvSpPr>
        <p:spPr>
          <a:xfrm>
            <a:off x="5452200" y="3744720"/>
            <a:ext cx="429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26"/>
          <p:cNvSpPr/>
          <p:nvPr/>
        </p:nvSpPr>
        <p:spPr>
          <a:xfrm>
            <a:off x="2936160" y="567720"/>
            <a:ext cx="963720" cy="43020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0" name="CustomShape 27"/>
          <p:cNvSpPr/>
          <p:nvPr/>
        </p:nvSpPr>
        <p:spPr>
          <a:xfrm>
            <a:off x="5700600" y="1096560"/>
            <a:ext cx="97992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1" name="CustomShape 28"/>
          <p:cNvSpPr/>
          <p:nvPr/>
        </p:nvSpPr>
        <p:spPr>
          <a:xfrm flipH="1" rot="10800000">
            <a:off x="3418200" y="1963800"/>
            <a:ext cx="7920" cy="96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2" name="CustomShape 29"/>
          <p:cNvSpPr/>
          <p:nvPr/>
        </p:nvSpPr>
        <p:spPr>
          <a:xfrm>
            <a:off x="5747760" y="1115280"/>
            <a:ext cx="88596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3" name="CustomShape 30"/>
          <p:cNvSpPr/>
          <p:nvPr/>
        </p:nvSpPr>
        <p:spPr>
          <a:xfrm rot="10800000">
            <a:off x="6190560" y="1963800"/>
            <a:ext cx="360" cy="448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2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24" name="CustomShape 31"/>
          <p:cNvSpPr/>
          <p:nvPr/>
        </p:nvSpPr>
        <p:spPr>
          <a:xfrm>
            <a:off x="412200" y="4000680"/>
            <a:ext cx="979920" cy="1046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32"/>
          <p:cNvSpPr/>
          <p:nvPr/>
        </p:nvSpPr>
        <p:spPr>
          <a:xfrm>
            <a:off x="307800" y="3937680"/>
            <a:ext cx="1026720" cy="104652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33"/>
          <p:cNvSpPr/>
          <p:nvPr/>
        </p:nvSpPr>
        <p:spPr>
          <a:xfrm>
            <a:off x="28800" y="1157400"/>
            <a:ext cx="4166640" cy="48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4"/>
          <p:cNvSpPr/>
          <p:nvPr/>
        </p:nvSpPr>
        <p:spPr>
          <a:xfrm>
            <a:off x="5808960" y="3935520"/>
            <a:ext cx="78084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8" name="CustomShape 35"/>
          <p:cNvSpPr/>
          <p:nvPr/>
        </p:nvSpPr>
        <p:spPr>
          <a:xfrm>
            <a:off x="7870680" y="3899160"/>
            <a:ext cx="885960" cy="399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9" name="Google Shape;170;p30" descr=""/>
          <p:cNvPicPr/>
          <p:nvPr/>
        </p:nvPicPr>
        <p:blipFill>
          <a:blip r:embed="rId1"/>
          <a:stretch/>
        </p:blipFill>
        <p:spPr>
          <a:xfrm>
            <a:off x="71280" y="91800"/>
            <a:ext cx="2800800" cy="2266920"/>
          </a:xfrm>
          <a:prstGeom prst="rect">
            <a:avLst/>
          </a:prstGeom>
          <a:ln>
            <a:noFill/>
          </a:ln>
        </p:spPr>
      </p:pic>
      <p:sp>
        <p:nvSpPr>
          <p:cNvPr id="130" name="CustomShape 36"/>
          <p:cNvSpPr/>
          <p:nvPr/>
        </p:nvSpPr>
        <p:spPr>
          <a:xfrm>
            <a:off x="3038400" y="3942720"/>
            <a:ext cx="1026720" cy="93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1" name="CustomShape 37"/>
          <p:cNvSpPr/>
          <p:nvPr/>
        </p:nvSpPr>
        <p:spPr>
          <a:xfrm>
            <a:off x="3024000" y="3906360"/>
            <a:ext cx="1026720" cy="903960"/>
          </a:xfrm>
          <a:prstGeom prst="rect">
            <a:avLst/>
          </a:prstGeom>
          <a:noFill/>
          <a:ln w="9360">
            <a:solidFill>
              <a:schemeClr val="dk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311760" y="744480"/>
            <a:ext cx="8520120" cy="205236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311760" y="2834280"/>
            <a:ext cx="8520120" cy="7923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  <p:pic>
        <p:nvPicPr>
          <p:cNvPr id="134" name="Google Shape;179;p31" descr=""/>
          <p:cNvPicPr/>
          <p:nvPr/>
        </p:nvPicPr>
        <p:blipFill>
          <a:blip r:embed="rId1"/>
          <a:stretch/>
        </p:blipFill>
        <p:spPr>
          <a:xfrm>
            <a:off x="0" y="540360"/>
            <a:ext cx="9143640" cy="406260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7200" y="7200"/>
            <a:ext cx="465840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4"/>
          <p:cNvSpPr/>
          <p:nvPr/>
        </p:nvSpPr>
        <p:spPr>
          <a:xfrm>
            <a:off x="100440" y="89280"/>
            <a:ext cx="8731440" cy="39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5"/>
          <p:cNvSpPr/>
          <p:nvPr/>
        </p:nvSpPr>
        <p:spPr>
          <a:xfrm>
            <a:off x="0" y="0"/>
            <a:ext cx="9143640" cy="411480"/>
          </a:xfrm>
          <a:prstGeom prst="rect">
            <a:avLst/>
          </a:prstGeom>
          <a:solidFill>
            <a:srgbClr val="6aa84f"/>
          </a:solidFill>
          <a:ln w="19080">
            <a:solidFill>
              <a:srgbClr val="d9d9d9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Arial"/>
              </a:rPr>
              <a:t>Schema Diagram</a:t>
            </a:r>
            <a:endParaRPr b="0" lang="en-US" sz="1500" spc="-1" strike="noStrike">
              <a:latin typeface="Arial"/>
            </a:endParaRPr>
          </a:p>
        </p:txBody>
      </p:sp>
    </p:spTree>
  </p:cSld>
  <p:timing>
    <p:tnLst>
      <p:par>
        <p:cTn id="146" dur="indefinite" restart="never" nodeType="tmRoot">
          <p:childTnLst>
            <p:seq>
              <p:cTn id="14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79200" y="747360"/>
            <a:ext cx="6591240" cy="316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Agent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Agent_id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Agent_name)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Passenger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nid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name,age,gender,state,city, phone_no, profession)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Ticket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Ticket_id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seat_id)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Train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Train_id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 Train_name)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Station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Station_id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,Station_name)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Booking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Serail_no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,Ticket_id,Train_no,nid,Agent_id,fare,date)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Is_sheduled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ea typeface="Arial"/>
              </a:rPr>
              <a:t>Arrival_time,Train_no,Date</a:t>
            </a:r>
            <a:r>
              <a:rPr b="1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,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Departure_time,Station_id)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0" y="0"/>
            <a:ext cx="9143640" cy="44244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Arial"/>
              </a:rPr>
              <a:t>Schemas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40" name="Google Shape;189;p32" descr=""/>
          <p:cNvPicPr/>
          <p:nvPr/>
        </p:nvPicPr>
        <p:blipFill>
          <a:blip r:embed="rId1"/>
          <a:stretch/>
        </p:blipFill>
        <p:spPr>
          <a:xfrm>
            <a:off x="4962240" y="2785320"/>
            <a:ext cx="4141440" cy="2116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>
        <p14:prism/>
      </p:transition>
    </mc:Choice>
    <mc:Fallback>
      <p:transition spd="slow">
        <p:fade/>
      </p:transition>
    </mc:Fallback>
  </mc:AlternateContent>
  <p:timing>
    <p:tnLst>
      <p:par>
        <p:cTn id="148" dur="indefinite" restart="never" nodeType="tmRoot">
          <p:childTnLst>
            <p:seq>
              <p:cTn id="14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387720" y="1432440"/>
            <a:ext cx="5871240" cy="252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Details of any agent who booked tickets using train id.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Details of any passenger using his nid,ticket or using agent’s id.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Status of tickets whether it is confirmed or cancelled.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Arrival and departure details of any train using it’s train id.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 marL="457200" indent="-317160">
              <a:lnSpc>
                <a:spcPct val="100000"/>
              </a:lnSpc>
              <a:buClr>
                <a:srgbClr val="000000"/>
              </a:buClr>
              <a:buFont typeface="Arial"/>
              <a:buChar char="●"/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Arial"/>
              </a:rPr>
              <a:t>Can implement aggregate functions and other functions also.</a:t>
            </a:r>
            <a:endParaRPr b="0" lang="en-US" sz="1400" spc="-1" strike="noStrike">
              <a:latin typeface="Arial"/>
            </a:endParaRPr>
          </a:p>
          <a:p>
            <a:pPr marL="457200"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latin typeface="Arial"/>
            </a:endParaRPr>
          </a:p>
        </p:txBody>
      </p:sp>
      <p:sp>
        <p:nvSpPr>
          <p:cNvPr id="142" name="CustomShape 2"/>
          <p:cNvSpPr/>
          <p:nvPr/>
        </p:nvSpPr>
        <p:spPr>
          <a:xfrm>
            <a:off x="0" y="0"/>
            <a:ext cx="9143640" cy="442440"/>
          </a:xfrm>
          <a:prstGeom prst="rect">
            <a:avLst/>
          </a:prstGeom>
          <a:solidFill>
            <a:srgbClr val="6aa84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>
              <a:lnSpc>
                <a:spcPct val="100000"/>
              </a:lnSpc>
            </a:pPr>
            <a:r>
              <a:rPr b="1" lang="en-US" sz="1700" spc="-1" strike="noStrike">
                <a:solidFill>
                  <a:srgbClr val="000000"/>
                </a:solidFill>
                <a:latin typeface="Arial"/>
                <a:ea typeface="Arial"/>
              </a:rPr>
              <a:t>Type of queries that can be done on this database</a:t>
            </a:r>
            <a:endParaRPr b="0" lang="en-US" sz="1700" spc="-1" strike="noStrike">
              <a:latin typeface="Arial"/>
            </a:endParaRPr>
          </a:p>
        </p:txBody>
      </p:sp>
      <p:pic>
        <p:nvPicPr>
          <p:cNvPr id="143" name="Google Shape;196;p33" descr=""/>
          <p:cNvPicPr/>
          <p:nvPr/>
        </p:nvPicPr>
        <p:blipFill>
          <a:blip r:embed="rId1"/>
          <a:stretch/>
        </p:blipFill>
        <p:spPr>
          <a:xfrm>
            <a:off x="4651200" y="3078360"/>
            <a:ext cx="4420800" cy="2207160"/>
          </a:xfrm>
          <a:prstGeom prst="rect">
            <a:avLst/>
          </a:prstGeom>
          <a:ln>
            <a:noFill/>
          </a:ln>
        </p:spPr>
      </p:pic>
    </p:spTree>
  </p:cSld>
  <p:transition spd="slow">
    <p:push dir="r"/>
  </p:transition>
  <p:timing>
    <p:tnLst>
      <p:par>
        <p:cTn id="150" dur="indefinite" restart="never" nodeType="tmRoot">
          <p:childTnLst>
            <p:seq>
              <p:cTn id="1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2021-04-12T21:32:49Z</dcterms:modified>
  <cp:revision>1</cp:revision>
  <dc:subject/>
  <dc:title/>
</cp:coreProperties>
</file>